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1" r:id="rId5"/>
    <p:sldId id="262" r:id="rId6"/>
    <p:sldId id="263" r:id="rId7"/>
    <p:sldId id="264" r:id="rId8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D7924AB-4D88-4D83-9DD8-96460680EE52}" v="37" dt="2024-01-23T06:00:36.07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0" d="100"/>
          <a:sy n="60" d="100"/>
        </p:scale>
        <p:origin x="88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CC164B-216A-689A-B30D-38BAE18A71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0EA7D88-D6F1-EF7A-3B45-9D42628AF4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E7786D-973C-3AFA-AF97-7D560D0319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C964A-D6D8-4355-9314-7FF43B49DCCE}" type="datetimeFigureOut">
              <a:rPr lang="ru-RU" smtClean="0"/>
              <a:t>22.01.2024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1CE72E-560D-0728-AFD1-02DF38ADB8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E16A1A-351B-3453-BC3D-D002CBB08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2888B-4A29-43EA-86C7-53E46E5745B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742005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973F48-6496-46F4-4B77-56419E713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D2025E-0D8C-F0F0-D9A1-0C525A82B7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421FB2-DC38-164B-A743-DECA624A4D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C964A-D6D8-4355-9314-7FF43B49DCCE}" type="datetimeFigureOut">
              <a:rPr lang="ru-RU" smtClean="0"/>
              <a:t>22.01.2024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55E30E-D1BF-9260-C039-C23E0D415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B525D7-11EB-32A2-952B-DA10C37C18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2888B-4A29-43EA-86C7-53E46E5745B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744734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4C3A01A-D34B-18C8-FFE0-8EAD228C592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04A5909-D87B-E603-6B1B-FC7CB59A15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E51143-B89C-A143-D1B3-D65483B3F3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C964A-D6D8-4355-9314-7FF43B49DCCE}" type="datetimeFigureOut">
              <a:rPr lang="ru-RU" smtClean="0"/>
              <a:t>22.01.2024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699BAD-13E3-74A2-0D8F-628060B6DD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8A72FA-50E9-0D92-C08E-F5F4536707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2888B-4A29-43EA-86C7-53E46E5745B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377954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2C130-C5D4-1395-168A-4E4E2B6A96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C951C2-EC85-618B-7E2D-DD16B7FC21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D241A-FB7A-5C2F-E31A-A66E5E224F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C964A-D6D8-4355-9314-7FF43B49DCCE}" type="datetimeFigureOut">
              <a:rPr lang="ru-RU" smtClean="0"/>
              <a:t>22.01.2024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CD035A-660C-5936-EF33-6542EBD9CD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1CEA7C-2D12-D800-C15A-D61E7CFB5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2888B-4A29-43EA-86C7-53E46E5745B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341473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1EF467-E567-A106-3A60-EB5F962E0F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1020C6-7442-4F0D-47F2-46C403DA2F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34F793-6FE3-D1E4-D1D4-A7BE26AFC3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C964A-D6D8-4355-9314-7FF43B49DCCE}" type="datetimeFigureOut">
              <a:rPr lang="ru-RU" smtClean="0"/>
              <a:t>22.01.2024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8FAB30-6049-915E-1186-7750101FC7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59B113-4BEA-5618-6EA4-2A6DD9900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2888B-4A29-43EA-86C7-53E46E5745B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26623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84AE0-7517-598E-D9BC-E38EB99B9E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ED3D17-997F-DBF7-E877-4B79D87377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054302-D13F-6EE7-62E0-FEE3524CE3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C7D1BE-C425-21AD-99D5-B9B066E669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C964A-D6D8-4355-9314-7FF43B49DCCE}" type="datetimeFigureOut">
              <a:rPr lang="ru-RU" smtClean="0"/>
              <a:t>22.01.2024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F9DB9A-2C62-690B-A988-EE0ABE89C6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6DE6DF-D702-823E-353F-FF32333614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2888B-4A29-43EA-86C7-53E46E5745B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101643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F11D75-F16F-9F84-2290-636A6F058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003F3F-96FD-4525-E8F0-E734A68F68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D4494E-417E-D098-8DCD-86B3AB8032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341D1D1-5485-2D20-29CE-ED398BBC34F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8DD8516-25C1-1AB3-797A-C29C68DDAB0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8A2EA26-0A34-A86F-8BA3-2089AB79AB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C964A-D6D8-4355-9314-7FF43B49DCCE}" type="datetimeFigureOut">
              <a:rPr lang="ru-RU" smtClean="0"/>
              <a:t>22.01.2024</a:t>
            </a:fld>
            <a:endParaRPr lang="ru-R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AE2ACE2-1D98-B3B0-E6CD-92FDF597E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5A19C94-F4A6-8166-F664-BF50B7C129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2888B-4A29-43EA-86C7-53E46E5745B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552108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BDBB80-45A0-8AC3-64AD-877712D030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374EE32-0936-F3AC-D346-AFECDDCE6A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C964A-D6D8-4355-9314-7FF43B49DCCE}" type="datetimeFigureOut">
              <a:rPr lang="ru-RU" smtClean="0"/>
              <a:t>22.01.2024</a:t>
            </a:fld>
            <a:endParaRPr lang="ru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46F211-70F9-CE1D-DFEA-6F0426960B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0C1F48-F158-71CF-DE57-5E39B7D00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2888B-4A29-43EA-86C7-53E46E5745B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887953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AF112CD-942D-757E-2685-54337A926A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C964A-D6D8-4355-9314-7FF43B49DCCE}" type="datetimeFigureOut">
              <a:rPr lang="ru-RU" smtClean="0"/>
              <a:t>22.01.2024</a:t>
            </a:fld>
            <a:endParaRPr lang="ru-R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EB9232-22C8-CFBE-5D24-38E9D57964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DCA465-D9C4-535B-CE25-74086EAE3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2888B-4A29-43EA-86C7-53E46E5745B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709768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63FF4B-E3A4-6587-5EAD-6CDC5D832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C4E803-8FB6-248F-DCBE-D73D1DA9F6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0F6136-B2D0-1271-9649-E9D14D1E34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A3F816-94BA-82F0-173A-7488617729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C964A-D6D8-4355-9314-7FF43B49DCCE}" type="datetimeFigureOut">
              <a:rPr lang="ru-RU" smtClean="0"/>
              <a:t>22.01.2024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D307C9-1ABF-E7C0-B02F-809FB5204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DFC231-CEEF-ED99-A1F9-ED7D76F0E4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2888B-4A29-43EA-86C7-53E46E5745B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370644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835A1-7CB8-B1CD-246E-3EE604E82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6C02356-FAC2-F95A-89FB-88E80F36024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E5DF8F-D952-1733-B916-15DC6445D9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9320CE-78C8-7ACB-E15E-95F7421C9A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C964A-D6D8-4355-9314-7FF43B49DCCE}" type="datetimeFigureOut">
              <a:rPr lang="ru-RU" smtClean="0"/>
              <a:t>22.01.2024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3ABA3F-0383-BFE2-19F9-6B897FB789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FEDAEC-5855-7637-7AB9-3601CB2D8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2888B-4A29-43EA-86C7-53E46E5745B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644767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F3E1F3D-A662-C376-3855-1793A5922D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8E8286-1B36-0C18-CE8E-B28173859E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CF513A-B097-EB3D-8E42-403D538277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4C964A-D6D8-4355-9314-7FF43B49DCCE}" type="datetimeFigureOut">
              <a:rPr lang="ru-RU" smtClean="0"/>
              <a:t>22.01.2024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09069C-3FAC-9660-E46B-34BE55188B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611761-538D-6AF3-0C55-5A3E689394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B2888B-4A29-43EA-86C7-53E46E5745B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600612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E494B44-D70E-8794-DD48-CAB812EC79E5}"/>
              </a:ext>
            </a:extLst>
          </p:cNvPr>
          <p:cNvSpPr txBox="1"/>
          <p:nvPr/>
        </p:nvSpPr>
        <p:spPr>
          <a:xfrm>
            <a:off x="1158950" y="1828800"/>
            <a:ext cx="1004776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800" b="1" dirty="0"/>
              <a:t>НАУЧНО-ОБРАЗОВАТЕЛЬНЫЙ МАТЕРИАЛ ПО УПАДАЦИТИНИБУ</a:t>
            </a:r>
          </a:p>
        </p:txBody>
      </p:sp>
    </p:spTree>
    <p:extLst>
      <p:ext uri="{BB962C8B-B14F-4D97-AF65-F5344CB8AC3E}">
        <p14:creationId xmlns:p14="http://schemas.microsoft.com/office/powerpoint/2010/main" val="10411568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823B1F5-2F29-E21E-077E-ADDE248B155E}"/>
              </a:ext>
            </a:extLst>
          </p:cNvPr>
          <p:cNvSpPr txBox="1"/>
          <p:nvPr/>
        </p:nvSpPr>
        <p:spPr>
          <a:xfrm>
            <a:off x="521120" y="3600471"/>
            <a:ext cx="227584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4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 pitchFamily="34" charset="0"/>
              </a:rPr>
              <a:t>Фото до лечения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4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 pitchFamily="34" charset="0"/>
              </a:rPr>
              <a:t> </a:t>
            </a:r>
            <a:endParaRPr kumimoji="0" lang="ru-RU" sz="1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7A4698-5FBA-3471-BC29-3BBAF9572693}"/>
              </a:ext>
            </a:extLst>
          </p:cNvPr>
          <p:cNvSpPr txBox="1"/>
          <p:nvPr/>
        </p:nvSpPr>
        <p:spPr>
          <a:xfrm>
            <a:off x="2463867" y="3326227"/>
            <a:ext cx="2370856" cy="5732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  <a:defRPr/>
            </a:pPr>
            <a:r>
              <a:rPr kumimoji="0" lang="ru-RU" sz="1400" b="1" i="0" u="none" strike="noStrike" kern="15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Через </a:t>
            </a:r>
            <a:r>
              <a:rPr kumimoji="0" lang="en-US" sz="1400" b="1" i="0" u="none" strike="noStrike" kern="15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</a:t>
            </a:r>
            <a:r>
              <a:rPr kumimoji="0" lang="ru-RU" sz="1400" b="1" i="0" u="none" strike="noStrike" kern="15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lang="ru-RU" sz="1400" b="1" kern="150" dirty="0">
                <a:solidFill>
                  <a:prstClr val="black"/>
                </a:solidFill>
                <a:latin typeface="Calibri" panose="020F0502020204030204"/>
              </a:rPr>
              <a:t>недели терапии УПА 15 мг</a:t>
            </a:r>
            <a:r>
              <a:rPr lang="en-US" sz="1400" b="1" kern="150" dirty="0">
                <a:solidFill>
                  <a:prstClr val="black"/>
                </a:solidFill>
                <a:latin typeface="Calibri" panose="020F0502020204030204"/>
              </a:rPr>
              <a:t>/</a:t>
            </a:r>
            <a:r>
              <a:rPr lang="ru-RU" sz="1400" b="1" kern="150" dirty="0" err="1">
                <a:solidFill>
                  <a:prstClr val="black"/>
                </a:solidFill>
                <a:latin typeface="Calibri" panose="020F0502020204030204"/>
              </a:rPr>
              <a:t>сут</a:t>
            </a:r>
            <a:endParaRPr lang="ru-RU" sz="1400" b="1" kern="15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3F73EDF6-5DAF-F1F3-2BD7-4D3A0AAA97B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7755CE-0B99-8EC5-5205-AF3116C852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392" r="21377" b="14008"/>
          <a:stretch/>
        </p:blipFill>
        <p:spPr>
          <a:xfrm>
            <a:off x="157246" y="4458405"/>
            <a:ext cx="2200028" cy="196249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CB3304D-6762-58CD-15AA-052B55692A1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453" r="25996" b="74293"/>
          <a:stretch/>
        </p:blipFill>
        <p:spPr>
          <a:xfrm>
            <a:off x="4941316" y="4458406"/>
            <a:ext cx="2312417" cy="196249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9E5D896-9CEE-BE25-47D2-84564997D90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231" r="21440" b="60380"/>
          <a:stretch/>
        </p:blipFill>
        <p:spPr>
          <a:xfrm>
            <a:off x="2540885" y="4458406"/>
            <a:ext cx="2216821" cy="197313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9618F03-4660-40C3-E182-B5845DE048E2}"/>
              </a:ext>
            </a:extLst>
          </p:cNvPr>
          <p:cNvSpPr txBox="1"/>
          <p:nvPr/>
        </p:nvSpPr>
        <p:spPr>
          <a:xfrm>
            <a:off x="4941316" y="3361887"/>
            <a:ext cx="2415383" cy="5732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400" b="1" i="0" u="none" strike="noStrike" kern="15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Через </a:t>
            </a:r>
            <a:r>
              <a:rPr lang="en-US" sz="1400" b="1" kern="150" dirty="0">
                <a:solidFill>
                  <a:prstClr val="black"/>
                </a:solidFill>
                <a:latin typeface="Calibri" panose="020F0502020204030204"/>
              </a:rPr>
              <a:t>16</a:t>
            </a:r>
            <a:r>
              <a:rPr kumimoji="0" lang="ru-RU" sz="1400" b="1" i="0" u="none" strike="noStrike" kern="15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lang="ru-RU" sz="1400" b="1" kern="150" dirty="0">
                <a:solidFill>
                  <a:prstClr val="black"/>
                </a:solidFill>
                <a:latin typeface="Calibri" panose="020F0502020204030204"/>
              </a:rPr>
              <a:t>недель терапии УПА 15 мг</a:t>
            </a:r>
            <a:r>
              <a:rPr lang="en-US" sz="1400" b="1" kern="150" dirty="0">
                <a:solidFill>
                  <a:prstClr val="black"/>
                </a:solidFill>
                <a:latin typeface="Calibri" panose="020F0502020204030204"/>
              </a:rPr>
              <a:t>/</a:t>
            </a:r>
            <a:r>
              <a:rPr lang="ru-RU" sz="1400" b="1" kern="150" dirty="0" err="1">
                <a:solidFill>
                  <a:prstClr val="black"/>
                </a:solidFill>
                <a:latin typeface="Calibri" panose="020F0502020204030204"/>
              </a:rPr>
              <a:t>сут</a:t>
            </a:r>
            <a:endParaRPr kumimoji="0" lang="ru-RU" sz="1400" b="1" i="0" u="none" strike="noStrike" kern="15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SimSun" panose="02010600030101010101" pitchFamily="2" charset="-122"/>
              <a:cs typeface="Tahoma" panose="020B060403050404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997FB91-0373-9528-33B9-C781E4A8E3E4}"/>
              </a:ext>
            </a:extLst>
          </p:cNvPr>
          <p:cNvSpPr txBox="1"/>
          <p:nvPr/>
        </p:nvSpPr>
        <p:spPr>
          <a:xfrm>
            <a:off x="-26724" y="3935185"/>
            <a:ext cx="256760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spcAft>
                <a:spcPts val="0"/>
              </a:spcAft>
            </a:pPr>
            <a:r>
              <a:rPr lang="en-US" sz="1400" b="1" dirty="0">
                <a:solidFill>
                  <a:srgbClr val="0070C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SCORAD</a:t>
            </a:r>
            <a:r>
              <a:rPr lang="ru-RU" sz="1400" b="1" dirty="0">
                <a:solidFill>
                  <a:srgbClr val="0070C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14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69</a:t>
            </a:r>
            <a:r>
              <a:rPr lang="en-US" sz="1400" b="1" dirty="0">
                <a:solidFill>
                  <a:srgbClr val="0070C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</a:t>
            </a:r>
            <a:r>
              <a:rPr lang="ru-RU" sz="1400" b="1" dirty="0">
                <a:solidFill>
                  <a:srgbClr val="0070C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5 баллов</a:t>
            </a:r>
          </a:p>
          <a:p>
            <a:pPr algn="ctr">
              <a:lnSpc>
                <a:spcPct val="100000"/>
              </a:lnSpc>
              <a:spcAft>
                <a:spcPts val="0"/>
              </a:spcAft>
            </a:pPr>
            <a:r>
              <a:rPr lang="ru-RU" sz="1400" b="1" dirty="0">
                <a:solidFill>
                  <a:srgbClr val="0070C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ЗУД (ВАШ) - 9 баллов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DF8AC87-974A-2766-D6E2-BA751276175C}"/>
              </a:ext>
            </a:extLst>
          </p:cNvPr>
          <p:cNvSpPr txBox="1"/>
          <p:nvPr/>
        </p:nvSpPr>
        <p:spPr>
          <a:xfrm>
            <a:off x="2724495" y="3935185"/>
            <a:ext cx="196074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spcAft>
                <a:spcPts val="0"/>
              </a:spcAft>
            </a:pPr>
            <a:r>
              <a:rPr lang="en-US" sz="1400" b="1" dirty="0">
                <a:solidFill>
                  <a:srgbClr val="0070C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SCORAD</a:t>
            </a:r>
            <a:r>
              <a:rPr lang="ru-RU" sz="1400" b="1" dirty="0">
                <a:solidFill>
                  <a:srgbClr val="0070C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23 балла</a:t>
            </a:r>
          </a:p>
          <a:p>
            <a:pPr algn="ctr">
              <a:lnSpc>
                <a:spcPct val="100000"/>
              </a:lnSpc>
              <a:spcAft>
                <a:spcPts val="0"/>
              </a:spcAft>
            </a:pPr>
            <a:r>
              <a:rPr lang="ru-RU" sz="1400" b="1" dirty="0">
                <a:solidFill>
                  <a:srgbClr val="0070C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ЗУД (ВАШ) - 0 баллов</a:t>
            </a:r>
          </a:p>
          <a:p>
            <a:pPr algn="ctr">
              <a:lnSpc>
                <a:spcPct val="100000"/>
              </a:lnSpc>
              <a:spcAft>
                <a:spcPts val="0"/>
              </a:spcAft>
            </a:pPr>
            <a:r>
              <a:rPr lang="ru-RU" sz="1400" b="1" dirty="0">
                <a:solidFill>
                  <a:srgbClr val="0070C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endParaRPr lang="ru-RU" sz="1400" b="1" dirty="0">
              <a:solidFill>
                <a:srgbClr val="0070C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B0E465C-098E-51E0-68F8-2608DF41C637}"/>
              </a:ext>
            </a:extLst>
          </p:cNvPr>
          <p:cNvSpPr txBox="1"/>
          <p:nvPr/>
        </p:nvSpPr>
        <p:spPr>
          <a:xfrm>
            <a:off x="5178592" y="3935185"/>
            <a:ext cx="2075141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spcAft>
                <a:spcPts val="0"/>
              </a:spcAft>
            </a:pPr>
            <a:r>
              <a:rPr lang="en-US" sz="1400" b="1" dirty="0">
                <a:solidFill>
                  <a:srgbClr val="0070C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SCORAD</a:t>
            </a:r>
            <a:r>
              <a:rPr lang="ru-RU" sz="1400" b="1" dirty="0">
                <a:solidFill>
                  <a:srgbClr val="0070C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9 баллов</a:t>
            </a:r>
          </a:p>
          <a:p>
            <a:pPr algn="ctr">
              <a:lnSpc>
                <a:spcPct val="100000"/>
              </a:lnSpc>
              <a:spcAft>
                <a:spcPts val="0"/>
              </a:spcAft>
            </a:pPr>
            <a:r>
              <a:rPr lang="ru-RU" sz="1400" b="1" dirty="0">
                <a:solidFill>
                  <a:srgbClr val="0070C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ЗУД (ВАШ) – 0 баллов</a:t>
            </a:r>
          </a:p>
          <a:p>
            <a:pPr algn="ctr">
              <a:lnSpc>
                <a:spcPct val="100000"/>
              </a:lnSpc>
              <a:spcAft>
                <a:spcPts val="0"/>
              </a:spcAft>
            </a:pPr>
            <a:r>
              <a:rPr lang="ru-RU" sz="1400" b="1" dirty="0">
                <a:solidFill>
                  <a:srgbClr val="0070C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endParaRPr lang="ru-RU" sz="1400" b="1" dirty="0">
              <a:solidFill>
                <a:srgbClr val="0070C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A70296A1-B04D-83E1-F2DA-B3F3958B014F}"/>
              </a:ext>
            </a:extLst>
          </p:cNvPr>
          <p:cNvSpPr txBox="1">
            <a:spLocks/>
          </p:cNvSpPr>
          <p:nvPr/>
        </p:nvSpPr>
        <p:spPr>
          <a:xfrm>
            <a:off x="198869" y="293120"/>
            <a:ext cx="11489462" cy="77701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eaLnBrk="0" fontAlgn="base" hangingPunct="0">
              <a:spcAft>
                <a:spcPct val="0"/>
              </a:spcAft>
            </a:pPr>
            <a:r>
              <a:rPr lang="ru-RU" sz="2400" dirty="0">
                <a:solidFill>
                  <a:srgbClr val="0070C0"/>
                </a:solidFill>
              </a:rPr>
              <a:t>Клинический случай № 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973191F-563E-2155-27F2-7047A0A6AB55}"/>
              </a:ext>
            </a:extLst>
          </p:cNvPr>
          <p:cNvSpPr txBox="1"/>
          <p:nvPr/>
        </p:nvSpPr>
        <p:spPr>
          <a:xfrm>
            <a:off x="337510" y="956930"/>
            <a:ext cx="1148946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/>
              <a:t>Пациент:</a:t>
            </a:r>
            <a:r>
              <a:rPr lang="ru-RU" dirty="0"/>
              <a:t> м.,17 лет с жалобами на сильный кожный зуд, нарушение сна, высыпания на коже, снижение повседневной активности; болен с рождения</a:t>
            </a:r>
          </a:p>
          <a:p>
            <a:r>
              <a:rPr lang="ru-RU" b="1" dirty="0"/>
              <a:t>Первоначальная терапия: </a:t>
            </a:r>
            <a:r>
              <a:rPr lang="ru-RU" dirty="0"/>
              <a:t>диеты, </a:t>
            </a:r>
            <a:r>
              <a:rPr lang="ru-RU" dirty="0" err="1"/>
              <a:t>эмоленты</a:t>
            </a:r>
            <a:r>
              <a:rPr lang="ru-RU" dirty="0"/>
              <a:t>, топические ГКС (</a:t>
            </a:r>
            <a:r>
              <a:rPr lang="ru-RU" dirty="0" err="1"/>
              <a:t>глюкокортикостероиды</a:t>
            </a:r>
            <a:r>
              <a:rPr lang="ru-RU" dirty="0"/>
              <a:t>) – временный эффект.</a:t>
            </a:r>
          </a:p>
          <a:p>
            <a:r>
              <a:rPr lang="ru-RU" dirty="0"/>
              <a:t>- При госпитализации системные ГКС  - без достижения стойкой ремиссии.</a:t>
            </a:r>
          </a:p>
          <a:p>
            <a:r>
              <a:rPr lang="ru-RU" dirty="0"/>
              <a:t>Диагноз: </a:t>
            </a:r>
            <a:r>
              <a:rPr lang="ru-RU" sz="1800" b="1" i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Атопический</a:t>
            </a:r>
            <a:r>
              <a:rPr lang="ru-RU" sz="1800" b="1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дерматит, тяжелое течение, непрерывно-рецидивирующий. </a:t>
            </a:r>
          </a:p>
          <a:p>
            <a:endParaRPr lang="ru-RU" sz="1800" b="1" i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sz="1800" b="1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Назначена терапия упадацитинибом в дозе 15 мг 1 раз в сутки. Начало терапии  февраль 2023 г. </a:t>
            </a:r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r>
              <a:rPr lang="ru-RU" dirty="0"/>
              <a:t>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9ED7610-2ADB-0ADB-A187-777E7FB0F886}"/>
              </a:ext>
            </a:extLst>
          </p:cNvPr>
          <p:cNvSpPr txBox="1"/>
          <p:nvPr/>
        </p:nvSpPr>
        <p:spPr>
          <a:xfrm>
            <a:off x="10868247" y="6575869"/>
            <a:ext cx="1323753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JAKa-RU-00558-E</a:t>
            </a:r>
            <a:endParaRPr lang="ru-RU" sz="9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F3D32CF-2C49-6C76-592D-EE2464230DF9}"/>
              </a:ext>
            </a:extLst>
          </p:cNvPr>
          <p:cNvSpPr txBox="1"/>
          <p:nvPr/>
        </p:nvSpPr>
        <p:spPr>
          <a:xfrm>
            <a:off x="130868" y="6616448"/>
            <a:ext cx="1190274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800" dirty="0">
                <a:solidFill>
                  <a:prstClr val="black"/>
                </a:solidFill>
                <a:latin typeface="Arial" panose="020B0604020202020204"/>
              </a:rPr>
              <a:t>Клинический случай из архива доктора Макаровой Г.У. Согласие пациента получено. Демонстрируется с образовательной целью.</a:t>
            </a:r>
          </a:p>
        </p:txBody>
      </p:sp>
    </p:spTree>
    <p:extLst>
      <p:ext uri="{BB962C8B-B14F-4D97-AF65-F5344CB8AC3E}">
        <p14:creationId xmlns:p14="http://schemas.microsoft.com/office/powerpoint/2010/main" val="17123688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823B1F5-2F29-E21E-077E-ADDE248B155E}"/>
              </a:ext>
            </a:extLst>
          </p:cNvPr>
          <p:cNvSpPr txBox="1"/>
          <p:nvPr/>
        </p:nvSpPr>
        <p:spPr>
          <a:xfrm>
            <a:off x="753551" y="3612173"/>
            <a:ext cx="227584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4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 pitchFamily="34" charset="0"/>
              </a:rPr>
              <a:t>Фото до лечения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4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 pitchFamily="34" charset="0"/>
              </a:rPr>
              <a:t> </a:t>
            </a:r>
            <a:endParaRPr kumimoji="0" lang="ru-RU" sz="1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7A4698-5FBA-3471-BC29-3BBAF9572693}"/>
              </a:ext>
            </a:extLst>
          </p:cNvPr>
          <p:cNvSpPr txBox="1"/>
          <p:nvPr/>
        </p:nvSpPr>
        <p:spPr>
          <a:xfrm>
            <a:off x="3536845" y="3567767"/>
            <a:ext cx="2370856" cy="5732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  <a:defRPr/>
            </a:pPr>
            <a:r>
              <a:rPr kumimoji="0" lang="ru-RU" sz="1400" b="1" i="0" u="none" strike="noStrike" kern="15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Через </a:t>
            </a:r>
            <a:r>
              <a:rPr lang="ru-RU" sz="1400" b="1" kern="150" dirty="0">
                <a:solidFill>
                  <a:prstClr val="black"/>
                </a:solidFill>
                <a:latin typeface="Calibri" panose="020F0502020204030204"/>
              </a:rPr>
              <a:t>16</a:t>
            </a:r>
            <a:r>
              <a:rPr kumimoji="0" lang="ru-RU" sz="1400" b="1" i="0" u="none" strike="noStrike" kern="15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lang="ru-RU" sz="1400" b="1" kern="150" dirty="0">
                <a:solidFill>
                  <a:prstClr val="black"/>
                </a:solidFill>
                <a:latin typeface="Calibri" panose="020F0502020204030204"/>
              </a:rPr>
              <a:t>недели терапии УПА 15 мг</a:t>
            </a:r>
            <a:r>
              <a:rPr lang="en-US" sz="1400" b="1" kern="150" dirty="0">
                <a:solidFill>
                  <a:prstClr val="black"/>
                </a:solidFill>
                <a:latin typeface="Calibri" panose="020F0502020204030204"/>
              </a:rPr>
              <a:t>/</a:t>
            </a:r>
            <a:r>
              <a:rPr lang="ru-RU" sz="1400" b="1" kern="150" dirty="0" err="1">
                <a:solidFill>
                  <a:prstClr val="black"/>
                </a:solidFill>
                <a:latin typeface="Calibri" panose="020F0502020204030204"/>
              </a:rPr>
              <a:t>сут</a:t>
            </a:r>
            <a:endParaRPr lang="ru-RU" sz="1400" b="1" kern="15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3F73EDF6-5DAF-F1F3-2BD7-4D3A0AAA97B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006855" y="325085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9618F03-4660-40C3-E182-B5845DE048E2}"/>
              </a:ext>
            </a:extLst>
          </p:cNvPr>
          <p:cNvSpPr txBox="1"/>
          <p:nvPr/>
        </p:nvSpPr>
        <p:spPr>
          <a:xfrm>
            <a:off x="7969256" y="3760523"/>
            <a:ext cx="1732075" cy="8210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400" b="1" i="0" u="none" strike="noStrike" kern="15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Через </a:t>
            </a:r>
            <a:r>
              <a:rPr lang="en-US" sz="1400" b="1" kern="150" dirty="0">
                <a:solidFill>
                  <a:prstClr val="black"/>
                </a:solidFill>
                <a:latin typeface="Calibri" panose="020F0502020204030204"/>
              </a:rPr>
              <a:t>16</a:t>
            </a:r>
            <a:r>
              <a:rPr kumimoji="0" lang="ru-RU" sz="1400" b="1" i="0" u="none" strike="noStrike" kern="15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lang="ru-RU" sz="1400" b="1" kern="150" dirty="0">
                <a:solidFill>
                  <a:prstClr val="black"/>
                </a:solidFill>
                <a:latin typeface="Calibri" panose="020F0502020204030204"/>
              </a:rPr>
              <a:t>недель терапии УПА 15 мг</a:t>
            </a:r>
            <a:r>
              <a:rPr lang="en-US" sz="1400" b="1" kern="150" dirty="0">
                <a:solidFill>
                  <a:prstClr val="black"/>
                </a:solidFill>
                <a:latin typeface="Calibri" panose="020F0502020204030204"/>
              </a:rPr>
              <a:t>/</a:t>
            </a:r>
            <a:r>
              <a:rPr lang="ru-RU" sz="1400" b="1" kern="150" dirty="0" err="1">
                <a:solidFill>
                  <a:prstClr val="black"/>
                </a:solidFill>
                <a:latin typeface="Calibri" panose="020F0502020204030204"/>
              </a:rPr>
              <a:t>сут</a:t>
            </a:r>
            <a:endParaRPr kumimoji="0" lang="ru-RU" sz="1400" b="1" i="0" u="none" strike="noStrike" kern="15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SimSun" panose="02010600030101010101" pitchFamily="2" charset="-122"/>
              <a:cs typeface="Tahoma" panose="020B060403050404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997FB91-0373-9528-33B9-C781E4A8E3E4}"/>
              </a:ext>
            </a:extLst>
          </p:cNvPr>
          <p:cNvSpPr txBox="1"/>
          <p:nvPr/>
        </p:nvSpPr>
        <p:spPr>
          <a:xfrm>
            <a:off x="198868" y="4134845"/>
            <a:ext cx="256760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spcAft>
                <a:spcPts val="0"/>
              </a:spcAft>
            </a:pPr>
            <a:r>
              <a:rPr lang="en-US" sz="1400" b="1" dirty="0">
                <a:solidFill>
                  <a:srgbClr val="0070C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SCORAD</a:t>
            </a:r>
            <a:r>
              <a:rPr lang="ru-RU" sz="1400" b="1" dirty="0">
                <a:solidFill>
                  <a:srgbClr val="0070C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52 баллов</a:t>
            </a:r>
          </a:p>
          <a:p>
            <a:pPr algn="ctr">
              <a:lnSpc>
                <a:spcPct val="100000"/>
              </a:lnSpc>
              <a:spcAft>
                <a:spcPts val="0"/>
              </a:spcAft>
            </a:pPr>
            <a:r>
              <a:rPr lang="ru-RU" sz="1400" b="1" dirty="0">
                <a:solidFill>
                  <a:srgbClr val="0070C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ЗУД (</a:t>
            </a:r>
            <a:r>
              <a:rPr lang="ru-RU" sz="14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ЧРШ</a:t>
            </a:r>
            <a:r>
              <a:rPr lang="ru-RU" sz="1400" b="1" dirty="0">
                <a:solidFill>
                  <a:srgbClr val="0070C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) - 7 баллов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DF8AC87-974A-2766-D6E2-BA751276175C}"/>
              </a:ext>
            </a:extLst>
          </p:cNvPr>
          <p:cNvSpPr txBox="1"/>
          <p:nvPr/>
        </p:nvSpPr>
        <p:spPr>
          <a:xfrm>
            <a:off x="3719885" y="4110788"/>
            <a:ext cx="196074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spcAft>
                <a:spcPts val="0"/>
              </a:spcAft>
            </a:pPr>
            <a:r>
              <a:rPr lang="en-US" sz="1400" b="1" dirty="0">
                <a:solidFill>
                  <a:srgbClr val="0070C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SCORAD</a:t>
            </a:r>
            <a:r>
              <a:rPr lang="ru-RU" sz="1400" b="1" dirty="0">
                <a:solidFill>
                  <a:srgbClr val="0070C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13 балла</a:t>
            </a:r>
          </a:p>
          <a:p>
            <a:pPr algn="ctr">
              <a:lnSpc>
                <a:spcPct val="100000"/>
              </a:lnSpc>
              <a:spcAft>
                <a:spcPts val="0"/>
              </a:spcAft>
            </a:pPr>
            <a:r>
              <a:rPr lang="ru-RU" sz="1400" b="1" dirty="0">
                <a:solidFill>
                  <a:srgbClr val="0070C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ЗУД (</a:t>
            </a:r>
            <a:r>
              <a:rPr lang="ru-RU" sz="14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ЧРШ</a:t>
            </a:r>
            <a:r>
              <a:rPr lang="ru-RU" sz="1400" b="1" dirty="0">
                <a:solidFill>
                  <a:srgbClr val="0070C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) - 3 баллов</a:t>
            </a:r>
          </a:p>
          <a:p>
            <a:pPr algn="ctr">
              <a:lnSpc>
                <a:spcPct val="100000"/>
              </a:lnSpc>
              <a:spcAft>
                <a:spcPts val="0"/>
              </a:spcAft>
            </a:pPr>
            <a:r>
              <a:rPr lang="ru-RU" sz="1400" b="1" dirty="0">
                <a:solidFill>
                  <a:srgbClr val="0070C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endParaRPr lang="ru-RU" sz="1400" b="1" dirty="0">
              <a:solidFill>
                <a:srgbClr val="0070C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A70296A1-B04D-83E1-F2DA-B3F3958B014F}"/>
              </a:ext>
            </a:extLst>
          </p:cNvPr>
          <p:cNvSpPr txBox="1">
            <a:spLocks/>
          </p:cNvSpPr>
          <p:nvPr/>
        </p:nvSpPr>
        <p:spPr>
          <a:xfrm>
            <a:off x="198869" y="293120"/>
            <a:ext cx="11489462" cy="77701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eaLnBrk="0" fontAlgn="base" hangingPunct="0">
              <a:spcAft>
                <a:spcPct val="0"/>
              </a:spcAft>
            </a:pPr>
            <a:r>
              <a:rPr lang="ru-RU" sz="2400" dirty="0">
                <a:solidFill>
                  <a:srgbClr val="0070C0"/>
                </a:solidFill>
              </a:rPr>
              <a:t>Клинический случай № 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973191F-563E-2155-27F2-7047A0A6AB55}"/>
              </a:ext>
            </a:extLst>
          </p:cNvPr>
          <p:cNvSpPr txBox="1"/>
          <p:nvPr/>
        </p:nvSpPr>
        <p:spPr>
          <a:xfrm>
            <a:off x="198868" y="849065"/>
            <a:ext cx="1148946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/>
              <a:t>Пациент:</a:t>
            </a:r>
            <a:r>
              <a:rPr lang="ru-RU" dirty="0"/>
              <a:t> 17 лет (2004), ребенок-инвалид с 2018 с жалобами на непрерывно-рецидивирующие высыпания на лице, по телу, в складках кожи, выраженный кожный зуд, нарушение сна из-за зуда с 3-х месяцев.</a:t>
            </a:r>
          </a:p>
          <a:p>
            <a:r>
              <a:rPr lang="ru-RU" dirty="0"/>
              <a:t>С 2013 года установлен тяжелый АтД: обострения до 5 раз в год с применением системных ГКС, топических антибиотиков.</a:t>
            </a:r>
          </a:p>
          <a:p>
            <a:r>
              <a:rPr lang="ru-RU" b="1" dirty="0"/>
              <a:t>Сопутствующая патология</a:t>
            </a:r>
            <a:r>
              <a:rPr lang="ru-RU" dirty="0"/>
              <a:t>: тяжелая атопическая бронхиальная астма, ХДН 1ст. Аллергический ринит персистирующий, тяжелый. Вторичная надпочечниковая недостаточность</a:t>
            </a:r>
          </a:p>
          <a:p>
            <a:r>
              <a:rPr lang="ru-RU" b="1" dirty="0"/>
              <a:t>Первоначальная терапия: </a:t>
            </a:r>
            <a:r>
              <a:rPr lang="ru-RU" dirty="0"/>
              <a:t>ТИК, ТКС, дупилумаб  - без достижения стойкой ремиссии. Переведен на упадацитиниб 15 мг/сут 09.11.21.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B8486CF-D618-299D-4168-092BDA9622E5}"/>
              </a:ext>
            </a:extLst>
          </p:cNvPr>
          <p:cNvSpPr txBox="1"/>
          <p:nvPr/>
        </p:nvSpPr>
        <p:spPr>
          <a:xfrm>
            <a:off x="157246" y="6597927"/>
            <a:ext cx="1190274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ru-RU" sz="800" dirty="0">
                <a:solidFill>
                  <a:prstClr val="black"/>
                </a:solidFill>
                <a:latin typeface="Arial" panose="020B0604020202020204"/>
              </a:rPr>
              <a:t>Клинический  случай из личного архива </a:t>
            </a:r>
            <a:r>
              <a:rPr lang="ru-RU" sz="800" dirty="0" err="1">
                <a:solidFill>
                  <a:prstClr val="black"/>
                </a:solidFill>
                <a:latin typeface="Arial" panose="020B0604020202020204"/>
              </a:rPr>
              <a:t>Камаева</a:t>
            </a:r>
            <a:r>
              <a:rPr lang="ru-RU" sz="800" dirty="0">
                <a:solidFill>
                  <a:prstClr val="black"/>
                </a:solidFill>
                <a:latin typeface="Arial" panose="020B0604020202020204"/>
              </a:rPr>
              <a:t> А.В., демонстрируется с образовательной  целью. Фото из личного архива автора, согласие родителей пациента на съёмку получено.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B7C2F78-B2AC-A83B-8F68-418B8D63D272}"/>
              </a:ext>
            </a:extLst>
          </p:cNvPr>
          <p:cNvSpPr txBox="1"/>
          <p:nvPr/>
        </p:nvSpPr>
        <p:spPr>
          <a:xfrm>
            <a:off x="10952026" y="6564880"/>
            <a:ext cx="147260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JAKa-RU-00569-E</a:t>
            </a:r>
            <a:endParaRPr kumimoji="0" lang="ru-RU" sz="9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7" name="Picture 8" descr="A close up of a person's face&#10;&#10;Description automatically generated with medium confidence">
            <a:extLst>
              <a:ext uri="{FF2B5EF4-FFF2-40B4-BE49-F238E27FC236}">
                <a16:creationId xmlns:a16="http://schemas.microsoft.com/office/drawing/2014/main" id="{A156793A-0D37-23FB-6887-38A6E32DA7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625" y="4839170"/>
            <a:ext cx="2613500" cy="1470094"/>
          </a:xfrm>
          <a:prstGeom prst="rect">
            <a:avLst/>
          </a:prstGeom>
        </p:spPr>
      </p:pic>
      <p:pic>
        <p:nvPicPr>
          <p:cNvPr id="18" name="Рисунок 13">
            <a:extLst>
              <a:ext uri="{FF2B5EF4-FFF2-40B4-BE49-F238E27FC236}">
                <a16:creationId xmlns:a16="http://schemas.microsoft.com/office/drawing/2014/main" id="{79848FC9-1D41-BEDB-B0D5-B0A2817F4BF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856"/>
          <a:stretch/>
        </p:blipFill>
        <p:spPr>
          <a:xfrm>
            <a:off x="3274707" y="4648107"/>
            <a:ext cx="2729864" cy="1693448"/>
          </a:xfrm>
          <a:prstGeom prst="rect">
            <a:avLst/>
          </a:prstGeom>
        </p:spPr>
      </p:pic>
      <p:pic>
        <p:nvPicPr>
          <p:cNvPr id="19" name="Рисунок 12">
            <a:extLst>
              <a:ext uri="{FF2B5EF4-FFF2-40B4-BE49-F238E27FC236}">
                <a16:creationId xmlns:a16="http://schemas.microsoft.com/office/drawing/2014/main" id="{25F17880-29D6-B82A-A7D2-389DB97E8E5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340"/>
          <a:stretch/>
        </p:blipFill>
        <p:spPr>
          <a:xfrm>
            <a:off x="6426467" y="4628547"/>
            <a:ext cx="1537320" cy="1713007"/>
          </a:xfrm>
          <a:prstGeom prst="rect">
            <a:avLst/>
          </a:prstGeom>
        </p:spPr>
      </p:pic>
      <p:pic>
        <p:nvPicPr>
          <p:cNvPr id="20" name="Рисунок 11">
            <a:extLst>
              <a:ext uri="{FF2B5EF4-FFF2-40B4-BE49-F238E27FC236}">
                <a16:creationId xmlns:a16="http://schemas.microsoft.com/office/drawing/2014/main" id="{AE7AFC7F-A8D7-EB7F-6AA0-AFD2B01AFB7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19" t="50000" r="36945" b="9520"/>
          <a:stretch/>
        </p:blipFill>
        <p:spPr>
          <a:xfrm rot="5400000">
            <a:off x="7987963" y="4979373"/>
            <a:ext cx="1694663" cy="104271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2CC450F-2232-FCF6-B568-AD8C7455C2D8}"/>
              </a:ext>
            </a:extLst>
          </p:cNvPr>
          <p:cNvSpPr txBox="1"/>
          <p:nvPr/>
        </p:nvSpPr>
        <p:spPr>
          <a:xfrm>
            <a:off x="6443506" y="4017165"/>
            <a:ext cx="227584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4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 pitchFamily="34" charset="0"/>
              </a:rPr>
              <a:t>Фото до лечения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4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 pitchFamily="34" charset="0"/>
              </a:rPr>
              <a:t> </a:t>
            </a:r>
            <a:endParaRPr kumimoji="0" lang="ru-RU" sz="1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784118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823B1F5-2F29-E21E-077E-ADDE248B155E}"/>
              </a:ext>
            </a:extLst>
          </p:cNvPr>
          <p:cNvSpPr txBox="1"/>
          <p:nvPr/>
        </p:nvSpPr>
        <p:spPr>
          <a:xfrm>
            <a:off x="331302" y="3483455"/>
            <a:ext cx="227584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4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 pitchFamily="34" charset="0"/>
              </a:rPr>
              <a:t>Фото до лечения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4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 pitchFamily="34" charset="0"/>
              </a:rPr>
              <a:t> </a:t>
            </a:r>
            <a:endParaRPr kumimoji="0" lang="ru-RU" sz="1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7A4698-5FBA-3471-BC29-3BBAF9572693}"/>
              </a:ext>
            </a:extLst>
          </p:cNvPr>
          <p:cNvSpPr txBox="1"/>
          <p:nvPr/>
        </p:nvSpPr>
        <p:spPr>
          <a:xfrm>
            <a:off x="3157955" y="3344002"/>
            <a:ext cx="2370856" cy="5732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  <a:defRPr/>
            </a:pPr>
            <a:r>
              <a:rPr kumimoji="0" lang="ru-RU" sz="1400" b="1" i="0" u="none" strike="noStrike" kern="15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Через </a:t>
            </a:r>
            <a:r>
              <a:rPr lang="ru-RU" sz="1400" b="1" kern="150" dirty="0">
                <a:solidFill>
                  <a:prstClr val="black"/>
                </a:solidFill>
                <a:latin typeface="Calibri" panose="020F0502020204030204"/>
              </a:rPr>
              <a:t>3 месяца терапии УПА 15 мг</a:t>
            </a:r>
            <a:r>
              <a:rPr lang="en-US" sz="1400" b="1" kern="150" dirty="0">
                <a:solidFill>
                  <a:prstClr val="black"/>
                </a:solidFill>
                <a:latin typeface="Calibri" panose="020F0502020204030204"/>
              </a:rPr>
              <a:t>/</a:t>
            </a:r>
            <a:r>
              <a:rPr lang="ru-RU" sz="1400" b="1" kern="150" dirty="0" err="1">
                <a:solidFill>
                  <a:prstClr val="black"/>
                </a:solidFill>
                <a:latin typeface="Calibri" panose="020F0502020204030204"/>
              </a:rPr>
              <a:t>сут</a:t>
            </a:r>
            <a:endParaRPr lang="ru-RU" sz="1400" b="1" kern="15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3F73EDF6-5DAF-F1F3-2BD7-4D3A0AAA97B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965233" y="2793139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9618F03-4660-40C3-E182-B5845DE048E2}"/>
              </a:ext>
            </a:extLst>
          </p:cNvPr>
          <p:cNvSpPr txBox="1"/>
          <p:nvPr/>
        </p:nvSpPr>
        <p:spPr>
          <a:xfrm>
            <a:off x="8574561" y="3528206"/>
            <a:ext cx="1732075" cy="8210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400" b="1" i="0" u="none" strike="noStrike" kern="15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Через </a:t>
            </a:r>
            <a:r>
              <a:rPr lang="en-US" sz="1400" b="1" kern="150" dirty="0">
                <a:solidFill>
                  <a:prstClr val="black"/>
                </a:solidFill>
                <a:latin typeface="Calibri" panose="020F0502020204030204"/>
              </a:rPr>
              <a:t>3 </a:t>
            </a:r>
            <a:r>
              <a:rPr lang="ru-RU" sz="1400" b="1" kern="150" dirty="0">
                <a:solidFill>
                  <a:prstClr val="black"/>
                </a:solidFill>
                <a:latin typeface="Calibri" panose="020F0502020204030204"/>
              </a:rPr>
              <a:t>месяца терапии УПА 15 мг</a:t>
            </a:r>
            <a:r>
              <a:rPr lang="en-US" sz="1400" b="1" kern="150" dirty="0">
                <a:solidFill>
                  <a:prstClr val="black"/>
                </a:solidFill>
                <a:latin typeface="Calibri" panose="020F0502020204030204"/>
              </a:rPr>
              <a:t>/</a:t>
            </a:r>
            <a:r>
              <a:rPr lang="ru-RU" sz="1400" b="1" kern="150" dirty="0" err="1">
                <a:solidFill>
                  <a:prstClr val="black"/>
                </a:solidFill>
                <a:latin typeface="Calibri" panose="020F0502020204030204"/>
              </a:rPr>
              <a:t>сут</a:t>
            </a:r>
            <a:endParaRPr kumimoji="0" lang="ru-RU" sz="1400" b="1" i="0" u="none" strike="noStrike" kern="15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SimSun" panose="02010600030101010101" pitchFamily="2" charset="-122"/>
              <a:cs typeface="Tahoma" panose="020B060403050404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997FB91-0373-9528-33B9-C781E4A8E3E4}"/>
              </a:ext>
            </a:extLst>
          </p:cNvPr>
          <p:cNvSpPr txBox="1"/>
          <p:nvPr/>
        </p:nvSpPr>
        <p:spPr>
          <a:xfrm>
            <a:off x="185418" y="3868513"/>
            <a:ext cx="256760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spcAft>
                <a:spcPts val="0"/>
              </a:spcAft>
            </a:pPr>
            <a:r>
              <a:rPr lang="en-US" sz="1400" b="1" dirty="0">
                <a:solidFill>
                  <a:srgbClr val="0070C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SCORAD</a:t>
            </a:r>
            <a:r>
              <a:rPr lang="ru-RU" sz="1400" b="1" dirty="0">
                <a:solidFill>
                  <a:srgbClr val="0070C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14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70</a:t>
            </a:r>
            <a:r>
              <a:rPr lang="ru-RU" sz="1400" b="1" dirty="0">
                <a:solidFill>
                  <a:srgbClr val="0070C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баллов</a:t>
            </a:r>
          </a:p>
          <a:p>
            <a:pPr algn="ctr">
              <a:lnSpc>
                <a:spcPct val="100000"/>
              </a:lnSpc>
              <a:spcAft>
                <a:spcPts val="0"/>
              </a:spcAft>
            </a:pPr>
            <a:r>
              <a:rPr lang="ru-RU" sz="1400" b="1" dirty="0">
                <a:solidFill>
                  <a:srgbClr val="0070C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ЗУД (</a:t>
            </a:r>
            <a:r>
              <a:rPr lang="ru-RU" sz="14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ЧРШ</a:t>
            </a:r>
            <a:r>
              <a:rPr lang="ru-RU" sz="1400" b="1" dirty="0">
                <a:solidFill>
                  <a:srgbClr val="0070C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) - </a:t>
            </a:r>
            <a:r>
              <a:rPr lang="ru-RU" sz="14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10</a:t>
            </a:r>
            <a:r>
              <a:rPr lang="ru-RU" sz="1400" b="1" dirty="0">
                <a:solidFill>
                  <a:srgbClr val="0070C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баллов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DF8AC87-974A-2766-D6E2-BA751276175C}"/>
              </a:ext>
            </a:extLst>
          </p:cNvPr>
          <p:cNvSpPr txBox="1"/>
          <p:nvPr/>
        </p:nvSpPr>
        <p:spPr>
          <a:xfrm>
            <a:off x="3363010" y="3888619"/>
            <a:ext cx="196074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spcAft>
                <a:spcPts val="0"/>
              </a:spcAft>
            </a:pPr>
            <a:r>
              <a:rPr lang="en-US" sz="1400" b="1" dirty="0">
                <a:solidFill>
                  <a:srgbClr val="0070C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SCORAD</a:t>
            </a:r>
            <a:r>
              <a:rPr lang="ru-RU" sz="1400" b="1" dirty="0">
                <a:solidFill>
                  <a:srgbClr val="0070C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1</a:t>
            </a:r>
            <a:r>
              <a:rPr lang="ru-RU" sz="14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</a:t>
            </a:r>
            <a:r>
              <a:rPr lang="ru-RU" sz="1400" b="1" dirty="0">
                <a:solidFill>
                  <a:srgbClr val="0070C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балла</a:t>
            </a:r>
          </a:p>
          <a:p>
            <a:pPr algn="ctr">
              <a:lnSpc>
                <a:spcPct val="100000"/>
              </a:lnSpc>
              <a:spcAft>
                <a:spcPts val="0"/>
              </a:spcAft>
            </a:pPr>
            <a:r>
              <a:rPr lang="ru-RU" sz="1400" b="1" dirty="0">
                <a:solidFill>
                  <a:srgbClr val="0070C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ЗУД (</a:t>
            </a:r>
            <a:r>
              <a:rPr lang="ru-RU" sz="14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ЧРШ</a:t>
            </a:r>
            <a:r>
              <a:rPr lang="ru-RU" sz="1400" b="1" dirty="0">
                <a:solidFill>
                  <a:srgbClr val="0070C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) - </a:t>
            </a:r>
            <a:r>
              <a:rPr lang="ru-RU" sz="14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ru-RU" sz="1400" b="1" dirty="0">
                <a:solidFill>
                  <a:srgbClr val="0070C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баллов</a:t>
            </a:r>
          </a:p>
          <a:p>
            <a:pPr algn="ctr">
              <a:lnSpc>
                <a:spcPct val="100000"/>
              </a:lnSpc>
              <a:spcAft>
                <a:spcPts val="0"/>
              </a:spcAft>
            </a:pPr>
            <a:r>
              <a:rPr lang="ru-RU" sz="1400" b="1" dirty="0">
                <a:solidFill>
                  <a:srgbClr val="0070C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endParaRPr lang="ru-RU" sz="1400" b="1" dirty="0">
              <a:solidFill>
                <a:srgbClr val="0070C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A70296A1-B04D-83E1-F2DA-B3F3958B014F}"/>
              </a:ext>
            </a:extLst>
          </p:cNvPr>
          <p:cNvSpPr txBox="1">
            <a:spLocks/>
          </p:cNvSpPr>
          <p:nvPr/>
        </p:nvSpPr>
        <p:spPr>
          <a:xfrm>
            <a:off x="198869" y="293120"/>
            <a:ext cx="11489462" cy="77701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eaLnBrk="0" fontAlgn="base" hangingPunct="0">
              <a:spcAft>
                <a:spcPct val="0"/>
              </a:spcAft>
            </a:pPr>
            <a:r>
              <a:rPr lang="ru-RU" sz="2400" dirty="0">
                <a:solidFill>
                  <a:srgbClr val="0070C0"/>
                </a:solidFill>
              </a:rPr>
              <a:t>Клинический случай № </a:t>
            </a:r>
            <a:r>
              <a:rPr lang="en-US" sz="2400" dirty="0">
                <a:solidFill>
                  <a:srgbClr val="0070C0"/>
                </a:solidFill>
              </a:rPr>
              <a:t>3</a:t>
            </a:r>
            <a:endParaRPr lang="ru-RU" sz="2400" dirty="0">
              <a:solidFill>
                <a:srgbClr val="0070C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973191F-563E-2155-27F2-7047A0A6AB55}"/>
              </a:ext>
            </a:extLst>
          </p:cNvPr>
          <p:cNvSpPr txBox="1"/>
          <p:nvPr/>
        </p:nvSpPr>
        <p:spPr>
          <a:xfrm>
            <a:off x="198869" y="729612"/>
            <a:ext cx="1148946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/>
              <a:t>Пациент:</a:t>
            </a:r>
            <a:r>
              <a:rPr lang="ru-RU" dirty="0"/>
              <a:t> 17 лет с жалобами на распространенные высыпания на коже, сопровождающиеся зудом. Дебют заболевания с 3-х лет. Периодически наблюдалось вторичное инфицирование кожных высыпаний, ввиду которого пациент получал внутрь и наружно противомикробные препараты с кратковременным положительным эффектом. </a:t>
            </a:r>
          </a:p>
          <a:p>
            <a:r>
              <a:rPr lang="ru-RU" b="1" dirty="0"/>
              <a:t>Первоначальная терапия:</a:t>
            </a:r>
            <a:r>
              <a:rPr lang="ru-RU" dirty="0"/>
              <a:t> системные ГКС короткими курсами (при обострении); стандартная наружная противовоспалительная терапия (топические ГКС III-IV поколения, ингибиторы кальциневрина) в </a:t>
            </a:r>
            <a:r>
              <a:rPr lang="ru-RU" dirty="0" err="1"/>
              <a:t>т.ч</a:t>
            </a:r>
            <a:r>
              <a:rPr lang="ru-RU" dirty="0"/>
              <a:t>. по интермиттирующей схеме.</a:t>
            </a:r>
          </a:p>
          <a:p>
            <a:r>
              <a:rPr lang="ru-RU" b="1" dirty="0"/>
              <a:t>Диагноз</a:t>
            </a:r>
            <a:r>
              <a:rPr lang="ru-RU" dirty="0"/>
              <a:t>: </a:t>
            </a:r>
            <a:r>
              <a:rPr lang="ru-RU" dirty="0" err="1"/>
              <a:t>атопический</a:t>
            </a:r>
            <a:r>
              <a:rPr lang="ru-RU" dirty="0"/>
              <a:t> дерматит, тяжелое течение, непрерывно-рецидивирующий. </a:t>
            </a:r>
          </a:p>
          <a:p>
            <a:r>
              <a:rPr lang="ru-RU" dirty="0"/>
              <a:t>Назначена системная таргетная терапия упадацитинибом в дозе 15 мг 1 раз в сутки.</a:t>
            </a:r>
          </a:p>
          <a:p>
            <a:endParaRPr lang="ru-RU" dirty="0"/>
          </a:p>
          <a:p>
            <a:endParaRPr lang="ru-RU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2CC450F-2232-FCF6-B568-AD8C7455C2D8}"/>
              </a:ext>
            </a:extLst>
          </p:cNvPr>
          <p:cNvSpPr txBox="1"/>
          <p:nvPr/>
        </p:nvSpPr>
        <p:spPr>
          <a:xfrm>
            <a:off x="5822049" y="3952108"/>
            <a:ext cx="227584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4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 pitchFamily="34" charset="0"/>
              </a:rPr>
              <a:t>Фото до лечения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4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 pitchFamily="34" charset="0"/>
              </a:rPr>
              <a:t> </a:t>
            </a:r>
            <a:endParaRPr kumimoji="0" lang="ru-RU" sz="1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Рисунок 2">
            <a:extLst>
              <a:ext uri="{FF2B5EF4-FFF2-40B4-BE49-F238E27FC236}">
                <a16:creationId xmlns:a16="http://schemas.microsoft.com/office/drawing/2014/main" id="{2308A62A-8173-3872-BBC5-C5AAAF6AD2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482" y="4510670"/>
            <a:ext cx="1343482" cy="202706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1A61733-B325-C03D-FB67-11B74F3C5460}"/>
              </a:ext>
            </a:extLst>
          </p:cNvPr>
          <p:cNvSpPr txBox="1"/>
          <p:nvPr/>
        </p:nvSpPr>
        <p:spPr>
          <a:xfrm>
            <a:off x="0" y="6623135"/>
            <a:ext cx="1190274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Клинический  случай из личного архива Шиловой Т.В., демонстрируется с образовательной  целью. Фото из личного архива автора, согласие родителей пациента на съёмку получено.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BFE5364-CBA0-7D09-3880-CFA91898F38C}"/>
              </a:ext>
            </a:extLst>
          </p:cNvPr>
          <p:cNvSpPr txBox="1"/>
          <p:nvPr/>
        </p:nvSpPr>
        <p:spPr>
          <a:xfrm>
            <a:off x="11023306" y="6595822"/>
            <a:ext cx="217170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JAKa-RU-00570-E</a:t>
            </a:r>
            <a:endParaRPr lang="ru-RU" sz="9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11" name="Рисунок 4">
            <a:extLst>
              <a:ext uri="{FF2B5EF4-FFF2-40B4-BE49-F238E27FC236}">
                <a16:creationId xmlns:a16="http://schemas.microsoft.com/office/drawing/2014/main" id="{5C2C3242-4744-719B-51FC-EC1A879E4D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8263" y="4510671"/>
            <a:ext cx="1330241" cy="2027060"/>
          </a:xfrm>
          <a:prstGeom prst="rect">
            <a:avLst/>
          </a:prstGeom>
        </p:spPr>
      </p:pic>
      <p:pic>
        <p:nvPicPr>
          <p:cNvPr id="15" name="Рисунок 6">
            <a:extLst>
              <a:ext uri="{FF2B5EF4-FFF2-40B4-BE49-F238E27FC236}">
                <a16:creationId xmlns:a16="http://schemas.microsoft.com/office/drawing/2014/main" id="{1371EA65-92E5-12A8-3F25-938153D516C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29" t="1201" b="12050"/>
          <a:stretch/>
        </p:blipFill>
        <p:spPr>
          <a:xfrm>
            <a:off x="6300111" y="4478394"/>
            <a:ext cx="1351423" cy="2059337"/>
          </a:xfrm>
          <a:prstGeom prst="rect">
            <a:avLst/>
          </a:prstGeom>
        </p:spPr>
      </p:pic>
      <p:pic>
        <p:nvPicPr>
          <p:cNvPr id="22" name="Рисунок 7">
            <a:extLst>
              <a:ext uri="{FF2B5EF4-FFF2-40B4-BE49-F238E27FC236}">
                <a16:creationId xmlns:a16="http://schemas.microsoft.com/office/drawing/2014/main" id="{F3EA3D48-3081-0040-1B58-B354642A03D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54" t="15702" b="17776"/>
          <a:stretch/>
        </p:blipFill>
        <p:spPr>
          <a:xfrm>
            <a:off x="8793671" y="4428109"/>
            <a:ext cx="1351423" cy="2087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5953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>
            <a:extLst>
              <a:ext uri="{FF2B5EF4-FFF2-40B4-BE49-F238E27FC236}">
                <a16:creationId xmlns:a16="http://schemas.microsoft.com/office/drawing/2014/main" id="{3F73EDF6-5DAF-F1F3-2BD7-4D3A0AAA97B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965233" y="2793139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A70296A1-B04D-83E1-F2DA-B3F3958B014F}"/>
              </a:ext>
            </a:extLst>
          </p:cNvPr>
          <p:cNvSpPr txBox="1">
            <a:spLocks/>
          </p:cNvSpPr>
          <p:nvPr/>
        </p:nvSpPr>
        <p:spPr>
          <a:xfrm>
            <a:off x="198869" y="293120"/>
            <a:ext cx="11489462" cy="77701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eaLnBrk="0" fontAlgn="base" hangingPunct="0">
              <a:spcAft>
                <a:spcPct val="0"/>
              </a:spcAft>
            </a:pPr>
            <a:r>
              <a:rPr lang="ru-RU" sz="2400" dirty="0">
                <a:solidFill>
                  <a:srgbClr val="0070C0"/>
                </a:solidFill>
              </a:rPr>
              <a:t>Клинический случай № 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973191F-563E-2155-27F2-7047A0A6AB55}"/>
              </a:ext>
            </a:extLst>
          </p:cNvPr>
          <p:cNvSpPr txBox="1"/>
          <p:nvPr/>
        </p:nvSpPr>
        <p:spPr>
          <a:xfrm>
            <a:off x="198869" y="729612"/>
            <a:ext cx="1148946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/>
              <a:t>Пациент:</a:t>
            </a:r>
            <a:r>
              <a:rPr lang="ru-RU" dirty="0"/>
              <a:t> 17 лет. Страдает атопическим дерматитом тяжелого течения с 5 лет жизни, в 12 лет установлен диагноз аллергического ринита (сорные травы, домашняя пыль)</a:t>
            </a:r>
          </a:p>
          <a:p>
            <a:r>
              <a:rPr lang="ru-RU" b="1" dirty="0"/>
              <a:t>Семейный анамнез отягощен по атопическим заболеваниям: </a:t>
            </a:r>
            <a:r>
              <a:rPr lang="ru-RU" dirty="0"/>
              <a:t>у отца бронхиальная астма</a:t>
            </a:r>
          </a:p>
          <a:p>
            <a:r>
              <a:rPr lang="ru-RU" dirty="0"/>
              <a:t>По причине </a:t>
            </a:r>
            <a:r>
              <a:rPr lang="ru-RU" dirty="0" err="1"/>
              <a:t>персистирующего</a:t>
            </a:r>
            <a:r>
              <a:rPr lang="ru-RU" dirty="0"/>
              <a:t> течения АтД пациенту был назначен </a:t>
            </a:r>
            <a:r>
              <a:rPr lang="ru-RU" b="1" dirty="0"/>
              <a:t>препарат упадацитиниб 15мг 1р/д </a:t>
            </a:r>
            <a:r>
              <a:rPr lang="ru-RU" dirty="0"/>
              <a:t>– с выраженной положительной динамикой по кожному патологическому процессу (полный регресс высыпаний и отсутствие чувства зуда) и улучшением течения аллергического ринита (ремиссия)</a:t>
            </a:r>
          </a:p>
          <a:p>
            <a:r>
              <a:rPr lang="ru-RU" dirty="0"/>
              <a:t>Однако, в очередной сезон цветения сорных трав у пациента появились новые высыпания в области лица и шеи, сопровождающиеся зудом</a:t>
            </a:r>
          </a:p>
          <a:p>
            <a:r>
              <a:rPr lang="ru-RU" dirty="0"/>
              <a:t>Пациент отметил, что на фоне дополнительного приема антигистаминных препаратов и нанесения крема, содержащего </a:t>
            </a:r>
            <a:r>
              <a:rPr lang="ru-RU" dirty="0" err="1"/>
              <a:t>тГКС</a:t>
            </a:r>
            <a:r>
              <a:rPr lang="ru-RU" dirty="0"/>
              <a:t> (</a:t>
            </a:r>
            <a:r>
              <a:rPr lang="ru-RU" dirty="0" err="1"/>
              <a:t>метилпреднизолона</a:t>
            </a:r>
            <a:r>
              <a:rPr lang="ru-RU" dirty="0"/>
              <a:t> </a:t>
            </a:r>
            <a:r>
              <a:rPr lang="ru-RU" dirty="0" err="1"/>
              <a:t>ацепонат</a:t>
            </a:r>
            <a:r>
              <a:rPr lang="ru-RU" dirty="0"/>
              <a:t>), наблюдается некоторое улучшение.</a:t>
            </a:r>
          </a:p>
          <a:p>
            <a:endParaRPr lang="ru-RU" dirty="0"/>
          </a:p>
          <a:p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A61733-B325-C03D-FB67-11B74F3C5460}"/>
              </a:ext>
            </a:extLst>
          </p:cNvPr>
          <p:cNvSpPr txBox="1"/>
          <p:nvPr/>
        </p:nvSpPr>
        <p:spPr>
          <a:xfrm>
            <a:off x="0" y="6623135"/>
            <a:ext cx="1190274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Клинический  случай из личного архива Мурашкина Н.Н., демонстрируется с образовательной  целью. Фото из личного архива автора, согласие родителей пациента на съёмку получено.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888F840-2193-68E9-1F03-A843A2A194DA}"/>
              </a:ext>
            </a:extLst>
          </p:cNvPr>
          <p:cNvSpPr txBox="1"/>
          <p:nvPr/>
        </p:nvSpPr>
        <p:spPr>
          <a:xfrm>
            <a:off x="291541" y="4582424"/>
            <a:ext cx="8182607" cy="1243417"/>
          </a:xfrm>
          <a:prstGeom prst="rect">
            <a:avLst/>
          </a:prstGeom>
          <a:solidFill>
            <a:srgbClr val="EBF1DE"/>
          </a:solidFill>
          <a:ln w="19050">
            <a:solidFill>
              <a:srgbClr val="00B050"/>
            </a:solidFill>
          </a:ln>
        </p:spPr>
        <p:txBody>
          <a:bodyPr wrap="square">
            <a:spAutoFit/>
          </a:bodyPr>
          <a:lstStyle/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ru-RU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Продолжение приема препарата </a:t>
            </a:r>
            <a:r>
              <a:rPr kumimoji="0" lang="ru-RU" sz="1100" b="1" i="1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упадацитиниб</a:t>
            </a:r>
            <a:r>
              <a:rPr kumimoji="0" lang="ru-RU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15мг 1р/д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ru-RU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Пероральный прием антигистаминного препарата нового поколения курсом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ru-RU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тГКС</a:t>
            </a:r>
            <a:r>
              <a:rPr kumimoji="0" lang="ru-RU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высокой активности в форме крема 2р/д с последующим переходом на ТИК в чувствительных областях 2р/д – до регресса высыпаний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ru-RU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Консультация аллерголога для назначения терапии аллергического ринита и решения о проведении АСИТ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ru-RU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Нанесение </a:t>
            </a:r>
            <a:r>
              <a:rPr kumimoji="0" lang="ru-RU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эмолентов</a:t>
            </a:r>
            <a:r>
              <a:rPr kumimoji="0" lang="ru-RU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восстанавливающих барьерную функцию, 2р/д – длительно</a:t>
            </a:r>
          </a:p>
        </p:txBody>
      </p:sp>
      <p:pic>
        <p:nvPicPr>
          <p:cNvPr id="16" name="Рисунок 7">
            <a:extLst>
              <a:ext uri="{FF2B5EF4-FFF2-40B4-BE49-F238E27FC236}">
                <a16:creationId xmlns:a16="http://schemas.microsoft.com/office/drawing/2014/main" id="{CA61085F-8C08-B235-ECFB-2A5920F72E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9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9537971" y="3834687"/>
            <a:ext cx="2362488" cy="2362488"/>
          </a:xfrm>
          <a:prstGeom prst="rect">
            <a:avLst/>
          </a:prstGeom>
        </p:spPr>
      </p:pic>
      <p:sp>
        <p:nvSpPr>
          <p:cNvPr id="17" name="Заголовок 1">
            <a:extLst>
              <a:ext uri="{FF2B5EF4-FFF2-40B4-BE49-F238E27FC236}">
                <a16:creationId xmlns:a16="http://schemas.microsoft.com/office/drawing/2014/main" id="{B27F597B-EC89-6FFA-BE50-047B63980CE1}"/>
              </a:ext>
            </a:extLst>
          </p:cNvPr>
          <p:cNvSpPr txBox="1">
            <a:spLocks/>
          </p:cNvSpPr>
          <p:nvPr/>
        </p:nvSpPr>
        <p:spPr>
          <a:xfrm>
            <a:off x="-1261730" y="3730913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24A89D"/>
                </a:solidFill>
                <a:effectLst/>
                <a:uLnTx/>
                <a:uFillTx/>
                <a:latin typeface="Calibri"/>
                <a:ea typeface="+mj-ea"/>
                <a:cs typeface="+mj-cs"/>
              </a:rPr>
              <a:t>ТЕРАПЕВТИЧЕСКАЯ ТАКТИКА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86893FB-EB41-BA6F-BE70-1473C971D574}"/>
              </a:ext>
            </a:extLst>
          </p:cNvPr>
          <p:cNvSpPr txBox="1"/>
          <p:nvPr/>
        </p:nvSpPr>
        <p:spPr>
          <a:xfrm>
            <a:off x="11101897" y="6627166"/>
            <a:ext cx="15231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b="0" i="0" dirty="0">
                <a:solidFill>
                  <a:srgbClr val="303030"/>
                </a:solidFill>
                <a:effectLst/>
                <a:latin typeface="Arial" panose="020B0604020202020204" pitchFamily="34" charset="0"/>
              </a:rPr>
              <a:t>JAKa-RU-00603-E</a:t>
            </a:r>
            <a:endParaRPr lang="ru-RU" sz="900" dirty="0"/>
          </a:p>
        </p:txBody>
      </p:sp>
    </p:spTree>
    <p:extLst>
      <p:ext uri="{BB962C8B-B14F-4D97-AF65-F5344CB8AC3E}">
        <p14:creationId xmlns:p14="http://schemas.microsoft.com/office/powerpoint/2010/main" val="33472930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>
            <a:extLst>
              <a:ext uri="{FF2B5EF4-FFF2-40B4-BE49-F238E27FC236}">
                <a16:creationId xmlns:a16="http://schemas.microsoft.com/office/drawing/2014/main" id="{3F73EDF6-5DAF-F1F3-2BD7-4D3A0AAA97B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965233" y="2793139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A70296A1-B04D-83E1-F2DA-B3F3958B014F}"/>
              </a:ext>
            </a:extLst>
          </p:cNvPr>
          <p:cNvSpPr txBox="1">
            <a:spLocks/>
          </p:cNvSpPr>
          <p:nvPr/>
        </p:nvSpPr>
        <p:spPr>
          <a:xfrm>
            <a:off x="198869" y="293120"/>
            <a:ext cx="11489462" cy="77701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eaLnBrk="0" fontAlgn="base" hangingPunct="0">
              <a:spcAft>
                <a:spcPct val="0"/>
              </a:spcAft>
            </a:pPr>
            <a:r>
              <a:rPr lang="ru-RU" sz="2400" dirty="0">
                <a:solidFill>
                  <a:srgbClr val="0070C0"/>
                </a:solidFill>
              </a:rPr>
              <a:t>Клинический случай № 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973191F-563E-2155-27F2-7047A0A6AB55}"/>
              </a:ext>
            </a:extLst>
          </p:cNvPr>
          <p:cNvSpPr txBox="1"/>
          <p:nvPr/>
        </p:nvSpPr>
        <p:spPr>
          <a:xfrm>
            <a:off x="198869" y="729612"/>
            <a:ext cx="1148946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/>
              <a:t>Пациент:</a:t>
            </a:r>
            <a:r>
              <a:rPr lang="ru-RU" dirty="0"/>
              <a:t> 17 лет. Страдает атопическим дерматитом с 3 лет жизни, аллергический </a:t>
            </a:r>
            <a:r>
              <a:rPr lang="ru-RU" dirty="0" err="1"/>
              <a:t>риноконъюнктивит</a:t>
            </a:r>
            <a:r>
              <a:rPr lang="ru-RU" dirty="0"/>
              <a:t> – с 8 лет.</a:t>
            </a:r>
          </a:p>
          <a:p>
            <a:r>
              <a:rPr lang="ru-RU" dirty="0"/>
              <a:t>Течение атопического дерматита тяжелое, с частыми обострениями и кратковременным улучшением, достигающимся на фоне введения системных ГКС и постоянного использования </a:t>
            </a:r>
            <a:r>
              <a:rPr lang="ru-RU" dirty="0" err="1"/>
              <a:t>тГКС</a:t>
            </a:r>
            <a:r>
              <a:rPr lang="ru-RU" dirty="0"/>
              <a:t> высокой активности.</a:t>
            </a:r>
          </a:p>
          <a:p>
            <a:endParaRPr lang="ru-RU" dirty="0"/>
          </a:p>
          <a:p>
            <a:r>
              <a:rPr lang="ru-RU" dirty="0"/>
              <a:t>В связи с чем пациенту был назначен ГИБП – дупилумаб – с положительной динамикой по кожному патологическому процессу, которую пациент отметил уже через 8 недель лечения. Однако, пациент отметил некоторое ухудшение симптомов со стороны органа зрения, по поводу чего офтальмолог назначил дополнительную терапию.</a:t>
            </a:r>
          </a:p>
          <a:p>
            <a:endParaRPr lang="ru-RU" dirty="0"/>
          </a:p>
          <a:p>
            <a:r>
              <a:rPr lang="ru-RU" dirty="0"/>
              <a:t>К 12 неделе терапии (весенне-летний период) появились новые высыпания в области лица в виде </a:t>
            </a:r>
            <a:r>
              <a:rPr lang="ru-RU" dirty="0" err="1"/>
              <a:t>эритематозных</a:t>
            </a:r>
            <a:r>
              <a:rPr lang="ru-RU" dirty="0"/>
              <a:t> пятен ярко-красного цвета с незначительным шелушением, которые сопровождались чувством зуда и отечностью кожи, установлено ухудшение течения конъюнктивита. Применение </a:t>
            </a:r>
            <a:r>
              <a:rPr lang="ru-RU" dirty="0" err="1"/>
              <a:t>монокомпонентных</a:t>
            </a:r>
            <a:r>
              <a:rPr lang="ru-RU" dirty="0"/>
              <a:t> </a:t>
            </a:r>
            <a:r>
              <a:rPr lang="ru-RU" dirty="0" err="1"/>
              <a:t>тГКС</a:t>
            </a:r>
            <a:r>
              <a:rPr lang="ru-RU" dirty="0"/>
              <a:t> высокой активности, ТИК и комбинированных </a:t>
            </a:r>
            <a:r>
              <a:rPr lang="ru-RU" dirty="0" err="1"/>
              <a:t>тГКС+АБ+АМ</a:t>
            </a:r>
            <a:r>
              <a:rPr lang="ru-RU" dirty="0"/>
              <a:t> в форме крема, системная противогрибковая терапия </a:t>
            </a:r>
            <a:r>
              <a:rPr lang="ru-RU" dirty="0" err="1"/>
              <a:t>флуконазолом</a:t>
            </a:r>
            <a:r>
              <a:rPr lang="ru-RU" dirty="0"/>
              <a:t> – без значительного положительного эффекта со стороны кожного покрова</a:t>
            </a:r>
          </a:p>
          <a:p>
            <a:endParaRPr lang="ru-RU" dirty="0"/>
          </a:p>
          <a:p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A61733-B325-C03D-FB67-11B74F3C5460}"/>
              </a:ext>
            </a:extLst>
          </p:cNvPr>
          <p:cNvSpPr txBox="1"/>
          <p:nvPr/>
        </p:nvSpPr>
        <p:spPr>
          <a:xfrm>
            <a:off x="0" y="6623135"/>
            <a:ext cx="1190274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Клинический  случай из личного архива Мурашкина Н.Н., демонстрируется с образовательной  целью. Фото из личного архива автора, согласие родителей пациента на съёмку получено.</a:t>
            </a:r>
          </a:p>
        </p:txBody>
      </p:sp>
      <p:sp>
        <p:nvSpPr>
          <p:cNvPr id="17" name="Заголовок 1">
            <a:extLst>
              <a:ext uri="{FF2B5EF4-FFF2-40B4-BE49-F238E27FC236}">
                <a16:creationId xmlns:a16="http://schemas.microsoft.com/office/drawing/2014/main" id="{B27F597B-EC89-6FFA-BE50-047B63980CE1}"/>
              </a:ext>
            </a:extLst>
          </p:cNvPr>
          <p:cNvSpPr txBox="1">
            <a:spLocks/>
          </p:cNvSpPr>
          <p:nvPr/>
        </p:nvSpPr>
        <p:spPr>
          <a:xfrm>
            <a:off x="-2484475" y="4284910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24A89D"/>
                </a:solidFill>
                <a:effectLst/>
                <a:uLnTx/>
                <a:uFillTx/>
                <a:latin typeface="Calibri"/>
                <a:ea typeface="+mj-ea"/>
                <a:cs typeface="+mj-cs"/>
              </a:rPr>
              <a:t>ТЕРАПЕВТИЧЕСКАЯ ТАКТИКА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86893FB-EB41-BA6F-BE70-1473C971D574}"/>
              </a:ext>
            </a:extLst>
          </p:cNvPr>
          <p:cNvSpPr txBox="1"/>
          <p:nvPr/>
        </p:nvSpPr>
        <p:spPr>
          <a:xfrm>
            <a:off x="11101897" y="6627166"/>
            <a:ext cx="15231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b="0" i="0" dirty="0">
                <a:solidFill>
                  <a:srgbClr val="303030"/>
                </a:solidFill>
                <a:effectLst/>
                <a:latin typeface="Arial" panose="020B0604020202020204" pitchFamily="34" charset="0"/>
              </a:rPr>
              <a:t>JAKa-RU-00603-E</a:t>
            </a:r>
            <a:endParaRPr lang="ru-RU" sz="900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E15CD689-0B48-965D-AAF0-54082CBB79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295258" y="4626916"/>
            <a:ext cx="1586139" cy="212700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F02251F-5BD8-EEBA-5B77-343CA9F82AD3}"/>
              </a:ext>
            </a:extLst>
          </p:cNvPr>
          <p:cNvSpPr txBox="1"/>
          <p:nvPr/>
        </p:nvSpPr>
        <p:spPr>
          <a:xfrm>
            <a:off x="210972" y="5054278"/>
            <a:ext cx="5885028" cy="1498872"/>
          </a:xfrm>
          <a:prstGeom prst="rect">
            <a:avLst/>
          </a:prstGeom>
          <a:solidFill>
            <a:srgbClr val="EBF1DE"/>
          </a:solidFill>
          <a:ln w="19050">
            <a:solidFill>
              <a:srgbClr val="00B050"/>
            </a:solidFill>
          </a:ln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1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ru-RU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Полная отмена </a:t>
            </a:r>
            <a:r>
              <a:rPr kumimoji="0" lang="ru-RU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дупилумаба</a:t>
            </a:r>
            <a:r>
              <a:rPr kumimoji="0" lang="ru-RU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перевод на </a:t>
            </a:r>
            <a:r>
              <a:rPr kumimoji="0" lang="ru-RU" sz="1100" b="1" i="1" u="none" strike="noStrike" kern="120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упадацитиниб</a:t>
            </a:r>
            <a:r>
              <a:rPr kumimoji="0" lang="ru-RU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15мг 1р/д – длительно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ru-RU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Прием </a:t>
            </a:r>
            <a:r>
              <a:rPr kumimoji="0" lang="ru-RU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кетоконазола</a:t>
            </a:r>
            <a:r>
              <a:rPr kumimoji="0" lang="ru-RU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200 мг перорально 1 раз в сутки в течение 4 недель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ru-RU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Продолжение нанесения средств, содержащих </a:t>
            </a:r>
            <a:r>
              <a:rPr kumimoji="0" lang="ru-RU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пиритион</a:t>
            </a:r>
            <a:r>
              <a:rPr kumimoji="0" lang="ru-RU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цинка, в форме крема 2р/д – до регресса высыпаний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ru-RU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Консультация аллерголога и офтальмолога для коррекции терапии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ru-RU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Нанесение </a:t>
            </a:r>
            <a:r>
              <a:rPr kumimoji="0" lang="ru-RU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эмолентов</a:t>
            </a:r>
            <a:r>
              <a:rPr kumimoji="0" lang="ru-RU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нормализующих состав </a:t>
            </a:r>
            <a:r>
              <a:rPr kumimoji="0" lang="ru-RU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микробиома</a:t>
            </a:r>
            <a:r>
              <a:rPr kumimoji="0" lang="ru-RU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2р/д – длительно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endParaRPr kumimoji="0" lang="ru-RU" sz="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281315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>
            <a:extLst>
              <a:ext uri="{FF2B5EF4-FFF2-40B4-BE49-F238E27FC236}">
                <a16:creationId xmlns:a16="http://schemas.microsoft.com/office/drawing/2014/main" id="{3F73EDF6-5DAF-F1F3-2BD7-4D3A0AAA97B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965233" y="2793139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A70296A1-B04D-83E1-F2DA-B3F3958B014F}"/>
              </a:ext>
            </a:extLst>
          </p:cNvPr>
          <p:cNvSpPr txBox="1">
            <a:spLocks/>
          </p:cNvSpPr>
          <p:nvPr/>
        </p:nvSpPr>
        <p:spPr>
          <a:xfrm>
            <a:off x="198869" y="293120"/>
            <a:ext cx="11489462" cy="77701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eaLnBrk="0" fontAlgn="base" hangingPunct="0">
              <a:spcAft>
                <a:spcPct val="0"/>
              </a:spcAft>
            </a:pPr>
            <a:r>
              <a:rPr lang="ru-RU" sz="2400" dirty="0">
                <a:solidFill>
                  <a:srgbClr val="0070C0"/>
                </a:solidFill>
              </a:rPr>
              <a:t>Клинический случай № 6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973191F-563E-2155-27F2-7047A0A6AB55}"/>
              </a:ext>
            </a:extLst>
          </p:cNvPr>
          <p:cNvSpPr txBox="1"/>
          <p:nvPr/>
        </p:nvSpPr>
        <p:spPr>
          <a:xfrm>
            <a:off x="198869" y="729612"/>
            <a:ext cx="1148946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/>
              <a:t>Пациент:</a:t>
            </a:r>
            <a:r>
              <a:rPr lang="ru-RU" dirty="0"/>
              <a:t> 14 лет. Страдает атопическим дерматитом тяжелого течения с 2-летнего возраста, в возрасте 12 лет установлен диагноз бронхиальной астмы – течение частично контролируемое.</a:t>
            </a:r>
          </a:p>
          <a:p>
            <a:r>
              <a:rPr lang="ru-RU" dirty="0"/>
              <a:t>Семейный анамнез отягощен по дерматологическим заболеваниям: у отца </a:t>
            </a:r>
            <a:r>
              <a:rPr lang="ru-RU" dirty="0" err="1"/>
              <a:t>атопический</a:t>
            </a:r>
            <a:r>
              <a:rPr lang="ru-RU" dirty="0"/>
              <a:t> дерматит и аллергический ринит, у матери – вульгарный псориаз и </a:t>
            </a:r>
            <a:r>
              <a:rPr lang="ru-RU" dirty="0" err="1"/>
              <a:t>псориатический</a:t>
            </a:r>
            <a:r>
              <a:rPr lang="ru-RU" dirty="0"/>
              <a:t> артрит.</a:t>
            </a:r>
          </a:p>
          <a:p>
            <a:endParaRPr lang="ru-RU" dirty="0"/>
          </a:p>
          <a:p>
            <a:r>
              <a:rPr lang="ru-RU" dirty="0"/>
              <a:t>В связи непрерывно-рецидивирующим течением тяжелого АтД и частично контролируемой бронхиальной астмой пациенту был инициирован препарат дупилумаб. На фоне терапии препаратом дупилумаб отмечалась выраженная положительная динамика кожного патологического процесса, пациент также достиг полного контроля бронхиальной астмы.</a:t>
            </a:r>
          </a:p>
          <a:p>
            <a:endParaRPr lang="ru-RU" dirty="0"/>
          </a:p>
          <a:p>
            <a:r>
              <a:rPr lang="ru-RU" dirty="0"/>
              <a:t>Однако, через 6 месяцев терапии появились новые распространенные высыпания в области лица, волосистой части головы, половых органов и разгибательных поверхностей конечностей: в виде </a:t>
            </a:r>
            <a:r>
              <a:rPr lang="ru-RU" dirty="0" err="1"/>
              <a:t>эритематозных</a:t>
            </a:r>
            <a:r>
              <a:rPr lang="ru-RU" dirty="0"/>
              <a:t> бляшек с умеренной инфильтрацией и шелушением, высыпания сопровождались выраженным зудом.</a:t>
            </a:r>
          </a:p>
          <a:p>
            <a:endParaRPr lang="ru-RU" dirty="0"/>
          </a:p>
          <a:p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A61733-B325-C03D-FB67-11B74F3C5460}"/>
              </a:ext>
            </a:extLst>
          </p:cNvPr>
          <p:cNvSpPr txBox="1"/>
          <p:nvPr/>
        </p:nvSpPr>
        <p:spPr>
          <a:xfrm>
            <a:off x="0" y="6623135"/>
            <a:ext cx="1190274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Клинический  случай из личного архива Мурашкина Н.Н., демонстрируется с образовательной  целью. Фото из личного архива автора, согласие родителей пациента на съёмку получено.</a:t>
            </a:r>
          </a:p>
        </p:txBody>
      </p:sp>
      <p:sp>
        <p:nvSpPr>
          <p:cNvPr id="17" name="Заголовок 1">
            <a:extLst>
              <a:ext uri="{FF2B5EF4-FFF2-40B4-BE49-F238E27FC236}">
                <a16:creationId xmlns:a16="http://schemas.microsoft.com/office/drawing/2014/main" id="{B27F597B-EC89-6FFA-BE50-047B63980CE1}"/>
              </a:ext>
            </a:extLst>
          </p:cNvPr>
          <p:cNvSpPr txBox="1">
            <a:spLocks/>
          </p:cNvSpPr>
          <p:nvPr/>
        </p:nvSpPr>
        <p:spPr>
          <a:xfrm>
            <a:off x="-2484475" y="4284910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24A89D"/>
                </a:solidFill>
                <a:effectLst/>
                <a:uLnTx/>
                <a:uFillTx/>
                <a:latin typeface="Calibri"/>
                <a:ea typeface="+mj-ea"/>
                <a:cs typeface="+mj-cs"/>
              </a:rPr>
              <a:t>ТЕРАПЕВТИЧЕСКАЯ ТАКТИКА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86893FB-EB41-BA6F-BE70-1473C971D574}"/>
              </a:ext>
            </a:extLst>
          </p:cNvPr>
          <p:cNvSpPr txBox="1"/>
          <p:nvPr/>
        </p:nvSpPr>
        <p:spPr>
          <a:xfrm>
            <a:off x="11101897" y="6627166"/>
            <a:ext cx="15231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b="0" i="0" dirty="0">
                <a:solidFill>
                  <a:srgbClr val="303030"/>
                </a:solidFill>
                <a:effectLst/>
                <a:latin typeface="Arial" panose="020B0604020202020204" pitchFamily="34" charset="0"/>
              </a:rPr>
              <a:t>JAKa-RU-00603-E</a:t>
            </a:r>
            <a:endParaRPr lang="ru-RU" sz="9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78F073-F98D-70B5-47B0-14DA526EA380}"/>
              </a:ext>
            </a:extLst>
          </p:cNvPr>
          <p:cNvSpPr txBox="1"/>
          <p:nvPr/>
        </p:nvSpPr>
        <p:spPr>
          <a:xfrm>
            <a:off x="258713" y="5186018"/>
            <a:ext cx="5559908" cy="1228028"/>
          </a:xfrm>
          <a:prstGeom prst="rect">
            <a:avLst/>
          </a:prstGeom>
          <a:solidFill>
            <a:srgbClr val="EBF1DE"/>
          </a:solidFill>
          <a:ln w="19050">
            <a:solidFill>
              <a:srgbClr val="00B050"/>
            </a:solidFill>
          </a:ln>
        </p:spPr>
        <p:txBody>
          <a:bodyPr wrap="square">
            <a:spAutoFit/>
          </a:bodyPr>
          <a:lstStyle/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ru-RU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Полная отмена </a:t>
            </a:r>
            <a:r>
              <a:rPr kumimoji="0" lang="ru-RU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дупилумаба</a:t>
            </a:r>
            <a:r>
              <a:rPr kumimoji="0" lang="ru-RU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перевод пациента на препарат </a:t>
            </a:r>
            <a:r>
              <a:rPr kumimoji="0" lang="ru-RU" sz="1100" b="1" i="1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упадацитиниб</a:t>
            </a:r>
            <a:r>
              <a:rPr kumimoji="0" lang="ru-RU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15мг 1р/д после дообследования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ru-RU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тГКС</a:t>
            </a:r>
            <a:r>
              <a:rPr kumimoji="0" lang="ru-RU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высокой активности в форме крема 2р/д с последующим переходом на ТИК в чувствительных областях 2р/д – до регресса высыпаний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ru-RU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Пероральный прием антигистаминного препарата нового поколения курсом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ru-RU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Нанесение </a:t>
            </a:r>
            <a:r>
              <a:rPr kumimoji="0" lang="ru-RU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эмолентов</a:t>
            </a:r>
            <a:r>
              <a:rPr kumimoji="0" lang="ru-RU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восстанавливающих барьерную функцию, 2р/д – длительно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endParaRPr kumimoji="0" lang="ru-RU" sz="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7" name="Рисунок 2">
            <a:extLst>
              <a:ext uri="{FF2B5EF4-FFF2-40B4-BE49-F238E27FC236}">
                <a16:creationId xmlns:a16="http://schemas.microsoft.com/office/drawing/2014/main" id="{E785303A-8D7D-8AEB-4730-882E6C19BFE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6373381" y="4598838"/>
            <a:ext cx="1632935" cy="1920295"/>
          </a:xfrm>
          <a:prstGeom prst="rect">
            <a:avLst/>
          </a:prstGeom>
        </p:spPr>
      </p:pic>
      <p:pic>
        <p:nvPicPr>
          <p:cNvPr id="8" name="Рисунок 5">
            <a:extLst>
              <a:ext uri="{FF2B5EF4-FFF2-40B4-BE49-F238E27FC236}">
                <a16:creationId xmlns:a16="http://schemas.microsoft.com/office/drawing/2014/main" id="{6C407083-3F3B-9602-370B-40E19B1F1DB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8234407" y="4811855"/>
            <a:ext cx="1617356" cy="1788332"/>
          </a:xfrm>
          <a:prstGeom prst="rect">
            <a:avLst/>
          </a:prstGeom>
        </p:spPr>
      </p:pic>
      <p:pic>
        <p:nvPicPr>
          <p:cNvPr id="9" name="Рисунок 4">
            <a:extLst>
              <a:ext uri="{FF2B5EF4-FFF2-40B4-BE49-F238E27FC236}">
                <a16:creationId xmlns:a16="http://schemas.microsoft.com/office/drawing/2014/main" id="{EA213C76-2037-1437-FA95-83EB83321B7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79854" y="4748479"/>
            <a:ext cx="1684857" cy="176622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EAFFD42-88C1-29B5-3C83-EF4E5B665DAD}"/>
              </a:ext>
            </a:extLst>
          </p:cNvPr>
          <p:cNvSpPr/>
          <p:nvPr/>
        </p:nvSpPr>
        <p:spPr>
          <a:xfrm>
            <a:off x="6453963" y="5145715"/>
            <a:ext cx="511270" cy="32428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246363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971</TotalTime>
  <Words>1234</Words>
  <Application>Microsoft Office PowerPoint</Application>
  <PresentationFormat>Widescreen</PresentationFormat>
  <Paragraphs>106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Prilutskaya, Viktoria</dc:creator>
  <cp:lastModifiedBy>Prilutskaya, Viktoria</cp:lastModifiedBy>
  <cp:revision>1</cp:revision>
  <dcterms:created xsi:type="dcterms:W3CDTF">2024-01-22T13:50:28Z</dcterms:created>
  <dcterms:modified xsi:type="dcterms:W3CDTF">2024-01-23T06:02:00Z</dcterms:modified>
</cp:coreProperties>
</file>